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9" r:id="rId10"/>
    <p:sldId id="265" r:id="rId11"/>
    <p:sldId id="263" r:id="rId12"/>
    <p:sldId id="270" r:id="rId13"/>
    <p:sldId id="264" r:id="rId14"/>
    <p:sldId id="271" r:id="rId15"/>
    <p:sldId id="266" r:id="rId16"/>
    <p:sldId id="267" r:id="rId17"/>
    <p:sldId id="273" r:id="rId18"/>
    <p:sldId id="272" r:id="rId19"/>
    <p:sldId id="275" r:id="rId20"/>
    <p:sldId id="274" r:id="rId21"/>
    <p:sldId id="276" r:id="rId22"/>
  </p:sldIdLst>
  <p:sldSz cx="9144000" cy="5143500" type="screen16x9"/>
  <p:notesSz cx="6858000" cy="9144000"/>
  <p:defaultTextStyle>
    <a:defPPr>
      <a:defRPr lang="en-US"/>
    </a:defPPr>
    <a:lvl1pPr marL="0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576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9152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8728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8303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7879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7455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7031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6607" algn="l" defTabSz="879152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1" d="100"/>
          <a:sy n="141" d="100"/>
        </p:scale>
        <p:origin x="120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D391A-6E1E-4104-B261-0748942E9D75}" type="datetimeFigureOut">
              <a:rPr lang="en-PH" smtClean="0"/>
              <a:t>04/06/2022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004CA-C1F3-49CD-B767-068494D8230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01389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78896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333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16800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57742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17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182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004CA-C1F3-49CD-B767-068494D82309}" type="slidenum">
              <a:rPr lang="en-PH" smtClean="0"/>
              <a:t>19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31919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1"/>
            <a:ext cx="5807400" cy="1159800"/>
          </a:xfrm>
          <a:prstGeom prst="rect">
            <a:avLst/>
          </a:prstGeom>
        </p:spPr>
        <p:txBody>
          <a:bodyPr spcFirstLastPara="1" wrap="square" lIns="87901" tIns="87901" rIns="87901" bIns="87901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5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2" y="46300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4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3" y="4923776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7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4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20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9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5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1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7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87901" tIns="87901" rIns="87901" bIns="87901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3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9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18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58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97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37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770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16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lIns="87916" tIns="43957" rIns="87916" bIns="43957"/>
          <a:lstStyle/>
          <a:p>
            <a:fld id="{C74B11C2-13E6-4587-B748-D11B5F013E9F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lIns="87916" tIns="43957" rIns="87916" bIns="43957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32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5"/>
            <a:ext cx="5832600" cy="1159800"/>
          </a:xfrm>
          <a:prstGeom prst="rect">
            <a:avLst/>
          </a:prstGeom>
        </p:spPr>
        <p:txBody>
          <a:bodyPr spcFirstLastPara="1" wrap="square" lIns="87901" tIns="87901" rIns="87901" bIns="87901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300" b="1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2900">
                <a:solidFill>
                  <a:schemeClr val="accent3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3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439576" algn="ctr" rtl="0">
              <a:spcBef>
                <a:spcPts val="577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500" i="1"/>
            </a:lvl1pPr>
            <a:lvl2pPr marL="879152" lvl="1" indent="-43957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500" i="1"/>
            </a:lvl2pPr>
            <a:lvl3pPr marL="1318728" lvl="2" indent="-43957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500" i="1"/>
            </a:lvl3pPr>
            <a:lvl4pPr marL="1758303" lvl="3" indent="-43957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500" i="1"/>
            </a:lvl4pPr>
            <a:lvl5pPr marL="2197879" lvl="4" indent="-439576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500" i="1"/>
            </a:lvl5pPr>
            <a:lvl6pPr marL="2637455" lvl="5" indent="-439576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500" i="1"/>
            </a:lvl6pPr>
            <a:lvl7pPr marL="3077031" lvl="6" indent="-439576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500" i="1"/>
            </a:lvl7pPr>
            <a:lvl8pPr marL="3516607" lvl="7" indent="-439576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500" i="1"/>
            </a:lvl8pPr>
            <a:lvl9pPr marL="3956183" lvl="8" indent="-439576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500"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9" y="782920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58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1" y="351931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1" y="308121"/>
            <a:ext cx="7571700" cy="702600"/>
          </a:xfrm>
          <a:prstGeom prst="rect">
            <a:avLst/>
          </a:prstGeom>
        </p:spPr>
        <p:txBody>
          <a:bodyPr spcFirstLastPara="1" wrap="square" lIns="87901" tIns="87901" rIns="87901" bIns="87901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1" y="1261701"/>
            <a:ext cx="7571700" cy="357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66313">
              <a:spcBef>
                <a:spcPts val="577"/>
              </a:spcBef>
              <a:spcAft>
                <a:spcPts val="0"/>
              </a:spcAft>
              <a:buSzPts val="2400"/>
              <a:buChar char="◎"/>
              <a:defRPr sz="2300"/>
            </a:lvl1pPr>
            <a:lvl2pPr marL="879152" lvl="1" indent="-366313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18728" lvl="2" indent="-366313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758303" lvl="3" indent="-36631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300"/>
            </a:lvl4pPr>
            <a:lvl5pPr marL="2197879" lvl="4" indent="-366313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300"/>
            </a:lvl5pPr>
            <a:lvl6pPr marL="2637455" lvl="5" indent="-366313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300"/>
            </a:lvl6pPr>
            <a:lvl7pPr marL="3077031" lvl="6" indent="-36631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300"/>
            </a:lvl7pPr>
            <a:lvl8pPr marL="3516607" lvl="7" indent="-366313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300"/>
            </a:lvl8pPr>
            <a:lvl9pPr marL="3956183" lvl="8" indent="-366313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1" y="308121"/>
            <a:ext cx="7571700" cy="702600"/>
          </a:xfrm>
          <a:prstGeom prst="rect">
            <a:avLst/>
          </a:prstGeom>
        </p:spPr>
        <p:txBody>
          <a:bodyPr spcFirstLastPara="1" wrap="square" lIns="87901" tIns="87901" rIns="87901" bIns="87901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1"/>
            <a:ext cx="3675300" cy="3725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41892">
              <a:spcBef>
                <a:spcPts val="577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879152" lvl="1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18728" lvl="2" indent="-341892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758303" lvl="3" indent="-341892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197879" lvl="4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637455" lvl="5" indent="-34189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077031" lvl="6" indent="-341892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516607" lvl="7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3956183" lvl="8" indent="-34189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60" y="1200151"/>
            <a:ext cx="3675300" cy="3725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41892">
              <a:spcBef>
                <a:spcPts val="577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879152" lvl="1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18728" lvl="2" indent="-341892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758303" lvl="3" indent="-341892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197879" lvl="4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637455" lvl="5" indent="-34189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077031" lvl="6" indent="-341892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516607" lvl="7" indent="-341892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3956183" lvl="8" indent="-341892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1" y="308121"/>
            <a:ext cx="7571700" cy="702600"/>
          </a:xfrm>
          <a:prstGeom prst="rect">
            <a:avLst/>
          </a:prstGeom>
        </p:spPr>
        <p:txBody>
          <a:bodyPr spcFirstLastPara="1" wrap="square" lIns="87901" tIns="87901" rIns="87901" bIns="87901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1"/>
            <a:ext cx="2419800" cy="3725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29682" rtl="0">
              <a:spcBef>
                <a:spcPts val="577"/>
              </a:spcBef>
              <a:spcAft>
                <a:spcPts val="0"/>
              </a:spcAft>
              <a:buSzPts val="1800"/>
              <a:buChar char="◎"/>
              <a:defRPr sz="1700"/>
            </a:lvl1pPr>
            <a:lvl2pPr marL="879152" lvl="1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700"/>
            </a:lvl2pPr>
            <a:lvl3pPr marL="1318728" lvl="2" indent="-329682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700"/>
            </a:lvl3pPr>
            <a:lvl4pPr marL="1758303" lvl="3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197879" lvl="4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637455" lvl="5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077031" lvl="6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516607" lvl="7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956183" lvl="8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1"/>
            <a:ext cx="2419800" cy="3725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29682" rtl="0">
              <a:spcBef>
                <a:spcPts val="577"/>
              </a:spcBef>
              <a:spcAft>
                <a:spcPts val="0"/>
              </a:spcAft>
              <a:buSzPts val="1800"/>
              <a:buChar char="◎"/>
              <a:defRPr sz="1700"/>
            </a:lvl1pPr>
            <a:lvl2pPr marL="879152" lvl="1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700"/>
            </a:lvl2pPr>
            <a:lvl3pPr marL="1318728" lvl="2" indent="-329682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700"/>
            </a:lvl3pPr>
            <a:lvl4pPr marL="1758303" lvl="3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197879" lvl="4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637455" lvl="5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077031" lvl="6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516607" lvl="7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956183" lvl="8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1"/>
            <a:ext cx="2419800" cy="3725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329682" rtl="0">
              <a:spcBef>
                <a:spcPts val="577"/>
              </a:spcBef>
              <a:spcAft>
                <a:spcPts val="0"/>
              </a:spcAft>
              <a:buSzPts val="1800"/>
              <a:buChar char="◎"/>
              <a:defRPr sz="1700"/>
            </a:lvl1pPr>
            <a:lvl2pPr marL="879152" lvl="1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700"/>
            </a:lvl2pPr>
            <a:lvl3pPr marL="1318728" lvl="2" indent="-329682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700"/>
            </a:lvl3pPr>
            <a:lvl4pPr marL="1758303" lvl="3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197879" lvl="4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637455" lvl="5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077031" lvl="6" indent="-329682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516607" lvl="7" indent="-329682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956183" lvl="8" indent="-329682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1" y="308121"/>
            <a:ext cx="7571700" cy="702600"/>
          </a:xfrm>
          <a:prstGeom prst="rect">
            <a:avLst/>
          </a:prstGeom>
        </p:spPr>
        <p:txBody>
          <a:bodyPr spcFirstLastPara="1" wrap="square" lIns="87901" tIns="87901" rIns="87901" bIns="87901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457200" y="4055344"/>
            <a:ext cx="8229600" cy="3687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marL="439576" lvl="0" indent="-219788" algn="ctr">
              <a:spcBef>
                <a:spcPts val="346"/>
              </a:spcBef>
              <a:spcAft>
                <a:spcPts val="0"/>
              </a:spcAft>
              <a:buSzPts val="1800"/>
              <a:buNone/>
              <a:defRPr sz="17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</p:spPr>
        <p:txBody>
          <a:bodyPr spcFirstLastPara="1" wrap="square" lIns="87901" tIns="87901" rIns="87901" bIns="87901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1" y="308121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01" tIns="87901" rIns="87901" bIns="87901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1" y="1261701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01" tIns="87901" rIns="87901" bIns="87901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901" tIns="87901" rIns="87901" bIns="87901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C68ADA35-C48E-4F72-9FB2-878D04DDB3E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Roboto Slab" charset="0"/>
                <a:ea typeface="Roboto Slab" charset="0"/>
              </a:rPr>
              <a:t>Material Management System</a:t>
            </a:r>
            <a:endParaRPr lang="en-US" dirty="0">
              <a:latin typeface="Roboto Slab" charset="0"/>
              <a:ea typeface="Roboto Sla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35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20E4-9D20-483C-B2D8-032B9B05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Mailer </a:t>
            </a:r>
            <a:br>
              <a:rPr lang="en-PH" dirty="0"/>
            </a:br>
            <a:r>
              <a:rPr lang="en-PH" dirty="0"/>
              <a:t>Material Request Review / Approve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46FD42-E7FC-4F6D-8A87-B43A7EFA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26" y="2035310"/>
            <a:ext cx="3203547" cy="2646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EE9EEB-2008-40AB-8DA8-1E7B959E7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35310"/>
            <a:ext cx="3852570" cy="2646848"/>
          </a:xfrm>
          <a:prstGeom prst="rect">
            <a:avLst/>
          </a:prstGeom>
        </p:spPr>
      </p:pic>
      <p:sp>
        <p:nvSpPr>
          <p:cNvPr id="7" name="Right Arrow 18">
            <a:extLst>
              <a:ext uri="{FF2B5EF4-FFF2-40B4-BE49-F238E27FC236}">
                <a16:creationId xmlns:a16="http://schemas.microsoft.com/office/drawing/2014/main" id="{E75198F3-DD4F-435A-8E6B-DA7E245715F7}"/>
              </a:ext>
            </a:extLst>
          </p:cNvPr>
          <p:cNvSpPr/>
          <p:nvPr/>
        </p:nvSpPr>
        <p:spPr>
          <a:xfrm>
            <a:off x="6498154" y="855137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F95980C-BE4D-4E01-90A3-1CDD3DFF8C6E}"/>
              </a:ext>
            </a:extLst>
          </p:cNvPr>
          <p:cNvGrpSpPr/>
          <p:nvPr/>
        </p:nvGrpSpPr>
        <p:grpSpPr>
          <a:xfrm>
            <a:off x="4785360" y="443985"/>
            <a:ext cx="1725151" cy="1456944"/>
            <a:chOff x="2452124" y="970497"/>
            <a:chExt cx="1725151" cy="145694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EE4A25-6987-4721-84E6-55B903ADE0AF}"/>
                </a:ext>
              </a:extLst>
            </p:cNvPr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" name="Picture 5" descr="C:\Users\Win10Pro\Downloads\icons8-administrator-male-96.png">
              <a:extLst>
                <a:ext uri="{FF2B5EF4-FFF2-40B4-BE49-F238E27FC236}">
                  <a16:creationId xmlns:a16="http://schemas.microsoft.com/office/drawing/2014/main" id="{2764B736-26EC-41B0-919E-5944C50C96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:\Users\Win10Pro\Downloads\icons8-send-email-96.png">
              <a:extLst>
                <a:ext uri="{FF2B5EF4-FFF2-40B4-BE49-F238E27FC236}">
                  <a16:creationId xmlns:a16="http://schemas.microsoft.com/office/drawing/2014/main" id="{5A41459D-FBEF-4F44-AEBC-F68B39216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96C593-2226-493D-83AB-62EEEEC75B51}"/>
              </a:ext>
            </a:extLst>
          </p:cNvPr>
          <p:cNvGrpSpPr/>
          <p:nvPr/>
        </p:nvGrpSpPr>
        <p:grpSpPr>
          <a:xfrm>
            <a:off x="7033260" y="371308"/>
            <a:ext cx="1725152" cy="1529953"/>
            <a:chOff x="4700024" y="897820"/>
            <a:chExt cx="1725152" cy="1529953"/>
          </a:xfrm>
        </p:grpSpPr>
        <p:pic>
          <p:nvPicPr>
            <p:cNvPr id="13" name="Picture 5" descr="C:\Users\Win10Pro\Downloads\icons8-administrator-male-96.png">
              <a:extLst>
                <a:ext uri="{FF2B5EF4-FFF2-40B4-BE49-F238E27FC236}">
                  <a16:creationId xmlns:a16="http://schemas.microsoft.com/office/drawing/2014/main" id="{A0EAEB75-1390-4F87-9C83-CA76E2A71B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:\Users\Win10Pro\Downloads\icons8-send-email-96.png">
              <a:extLst>
                <a:ext uri="{FF2B5EF4-FFF2-40B4-BE49-F238E27FC236}">
                  <a16:creationId xmlns:a16="http://schemas.microsoft.com/office/drawing/2014/main" id="{C47E4684-1D9C-4FC9-9948-61167EC2EF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60C6CA-8BFD-4C21-B1C5-5D04C7880179}"/>
                </a:ext>
              </a:extLst>
            </p:cNvPr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86843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-0.22448 0.00031 " pathEditMode="relative" rAng="0" ptsTypes="AA">
                                      <p:cBhvr>
                                        <p:cTn id="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– Material Request Approval</a:t>
            </a:r>
          </a:p>
        </p:txBody>
      </p:sp>
      <p:pic>
        <p:nvPicPr>
          <p:cNvPr id="6146" name="Picture 2" descr="C:\Users\Win10Pro\Downloads\screen-capture-_5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46" y="1276350"/>
            <a:ext cx="5853508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495E58-64E3-4653-B6CE-AD4C85C3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276350"/>
            <a:ext cx="1276528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4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-0.13333 -4.07407E-6 " pathEditMode="relative" rAng="0" ptsTypes="AA">
                                      <p:cBhvr>
                                        <p:cTn id="6" dur="4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4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– Create Purchase Order</a:t>
            </a:r>
          </a:p>
        </p:txBody>
      </p:sp>
      <p:pic>
        <p:nvPicPr>
          <p:cNvPr id="7171" name="Picture 3" descr="C:\Users\Win10Pro\Downloads\screen-capture-_6_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28750"/>
            <a:ext cx="5791200" cy="32575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BD40A3-F5A5-45C9-954D-9EEA4535EF65}"/>
              </a:ext>
            </a:extLst>
          </p:cNvPr>
          <p:cNvGrpSpPr/>
          <p:nvPr/>
        </p:nvGrpSpPr>
        <p:grpSpPr>
          <a:xfrm>
            <a:off x="6781800" y="335627"/>
            <a:ext cx="1217000" cy="1093123"/>
            <a:chOff x="7339386" y="1111760"/>
            <a:chExt cx="1217000" cy="109312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B624AA-600B-4671-9EA5-F144C4AAD185}"/>
                </a:ext>
              </a:extLst>
            </p:cNvPr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6" name="Picture 6" descr="C:\Users\Win10Pro\Downloads\icons8-purchase-order-96.png">
              <a:extLst>
                <a:ext uri="{FF2B5EF4-FFF2-40B4-BE49-F238E27FC236}">
                  <a16:creationId xmlns:a16="http://schemas.microsoft.com/office/drawing/2014/main" id="{E783DA20-05A1-45B9-90A5-29155D4907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663053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47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DC0E-E6F7-4160-BEAA-B21F79BB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User Interface – PO Approval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9DD1B-A6C2-45DB-956C-ABB25189EA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2" y="1782823"/>
            <a:ext cx="5689596" cy="3200400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192BB7F-5181-44D2-9B40-B6DA97B1ABD2}"/>
              </a:ext>
            </a:extLst>
          </p:cNvPr>
          <p:cNvGrpSpPr/>
          <p:nvPr/>
        </p:nvGrpSpPr>
        <p:grpSpPr>
          <a:xfrm>
            <a:off x="6400800" y="209550"/>
            <a:ext cx="2298193" cy="1529953"/>
            <a:chOff x="6798795" y="3013777"/>
            <a:chExt cx="2298193" cy="152995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5F0B8B1-3199-4396-B13F-94AC29D465E2}"/>
                </a:ext>
              </a:extLst>
            </p:cNvPr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7" name="Picture 7" descr="C:\Users\Win10Pro\Downloads\icons8-businessman-96.png">
              <a:extLst>
                <a:ext uri="{FF2B5EF4-FFF2-40B4-BE49-F238E27FC236}">
                  <a16:creationId xmlns:a16="http://schemas.microsoft.com/office/drawing/2014/main" id="{CBE2C539-4614-44F9-A72B-7113221B1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7D9AFB-5A6F-44E8-BD58-02A6CC417549}"/>
              </a:ext>
            </a:extLst>
          </p:cNvPr>
          <p:cNvGrpSpPr/>
          <p:nvPr/>
        </p:nvGrpSpPr>
        <p:grpSpPr>
          <a:xfrm>
            <a:off x="4450109" y="407569"/>
            <a:ext cx="1604927" cy="1377371"/>
            <a:chOff x="4848104" y="3211796"/>
            <a:chExt cx="1604927" cy="137737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227ACB-708E-43D7-A22B-BFD4F4B499E3}"/>
                </a:ext>
              </a:extLst>
            </p:cNvPr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" name="Picture 8" descr="C:\Users\Win10Pro\Downloads\icons8-purchase-order-96 (1).png">
              <a:extLst>
                <a:ext uri="{FF2B5EF4-FFF2-40B4-BE49-F238E27FC236}">
                  <a16:creationId xmlns:a16="http://schemas.microsoft.com/office/drawing/2014/main" id="{597F801A-6DE3-4593-8F8A-6DE3D9072F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Right Arrow 33">
            <a:extLst>
              <a:ext uri="{FF2B5EF4-FFF2-40B4-BE49-F238E27FC236}">
                <a16:creationId xmlns:a16="http://schemas.microsoft.com/office/drawing/2014/main" id="{482CF2B1-7D30-4AFE-B27E-3E5FEDBE08BC}"/>
              </a:ext>
            </a:extLst>
          </p:cNvPr>
          <p:cNvSpPr/>
          <p:nvPr/>
        </p:nvSpPr>
        <p:spPr>
          <a:xfrm rot="10800000">
            <a:off x="6055036" y="573877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93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A3CC-2B0F-4973-9684-67C9B0D1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Mailer – Mail to supplier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D4908E-0C6E-40B1-8829-DC7A0D2B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010721"/>
            <a:ext cx="4267200" cy="35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5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3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AD1F3-8EA3-40F3-AED0-597D3D82C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User Interface - Warehouse Receiving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5604A1-7C96-49F8-A8A5-CF309E6819FD}"/>
              </a:ext>
            </a:extLst>
          </p:cNvPr>
          <p:cNvGrpSpPr/>
          <p:nvPr/>
        </p:nvGrpSpPr>
        <p:grpSpPr>
          <a:xfrm>
            <a:off x="6477000" y="430615"/>
            <a:ext cx="1566454" cy="1160211"/>
            <a:chOff x="2721978" y="3167346"/>
            <a:chExt cx="1566454" cy="1160211"/>
          </a:xfrm>
        </p:grpSpPr>
        <p:pic>
          <p:nvPicPr>
            <p:cNvPr id="7" name="Picture 9" descr="C:\Users\Win10Pro\Downloads\icons8-products-pile-96.png">
              <a:extLst>
                <a:ext uri="{FF2B5EF4-FFF2-40B4-BE49-F238E27FC236}">
                  <a16:creationId xmlns:a16="http://schemas.microsoft.com/office/drawing/2014/main" id="{59F83FD7-FBFF-4700-A019-9B4D1911ED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34A8A0F-A89B-4F54-8CEB-57DB90C0BBE5}"/>
                </a:ext>
              </a:extLst>
            </p:cNvPr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75ED167-F752-4AE1-A1DE-595235803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53" y="1590826"/>
            <a:ext cx="5768094" cy="32445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18459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Material Management System?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Material Management System</a:t>
            </a:r>
            <a:r>
              <a:rPr lang="en-US" dirty="0"/>
              <a:t> is a solution to control and monitor day-to-day transactions from </a:t>
            </a:r>
            <a:r>
              <a:rPr lang="en-US" b="1" dirty="0"/>
              <a:t>material request </a:t>
            </a:r>
            <a:r>
              <a:rPr lang="en-US" dirty="0"/>
              <a:t>to </a:t>
            </a:r>
            <a:r>
              <a:rPr lang="en-US" b="1" dirty="0"/>
              <a:t>purchasing</a:t>
            </a:r>
            <a:r>
              <a:rPr lang="en-US" dirty="0"/>
              <a:t> to </a:t>
            </a:r>
            <a:r>
              <a:rPr lang="en-US" b="1" dirty="0"/>
              <a:t>supplier </a:t>
            </a:r>
            <a:r>
              <a:rPr lang="en-US" dirty="0"/>
              <a:t>to </a:t>
            </a:r>
            <a:r>
              <a:rPr lang="en-US" b="1" dirty="0"/>
              <a:t>warehouse</a:t>
            </a:r>
            <a:r>
              <a:rPr lang="en-US" dirty="0"/>
              <a:t> to </a:t>
            </a:r>
            <a:r>
              <a:rPr lang="en-US" b="1" dirty="0"/>
              <a:t>end user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856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8F6FF-5771-4C13-89D6-A4DF61591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DC8C4-6CD7-4643-AC32-4E119276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560" y="1522216"/>
            <a:ext cx="4329578" cy="359038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87633A9-8A4D-442A-BCD6-D6EEB191DC7A}"/>
              </a:ext>
            </a:extLst>
          </p:cNvPr>
          <p:cNvGrpSpPr/>
          <p:nvPr/>
        </p:nvGrpSpPr>
        <p:grpSpPr>
          <a:xfrm>
            <a:off x="5181600" y="344395"/>
            <a:ext cx="1192955" cy="1143874"/>
            <a:chOff x="775122" y="1021957"/>
            <a:chExt cx="1192955" cy="114387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77AD3EA-4A45-45F3-B7E2-1501D1A06ABC}"/>
                </a:ext>
              </a:extLst>
            </p:cNvPr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8" name="Picture 3" descr="C:\Users\Win10Pro\Downloads\icons8-user-96.png">
              <a:extLst>
                <a:ext uri="{FF2B5EF4-FFF2-40B4-BE49-F238E27FC236}">
                  <a16:creationId xmlns:a16="http://schemas.microsoft.com/office/drawing/2014/main" id="{D982CD4A-A574-4202-8DAA-8BFFC0EE88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B41F1EB-0FF3-4342-BECF-442688F56F10}"/>
              </a:ext>
            </a:extLst>
          </p:cNvPr>
          <p:cNvGrpSpPr/>
          <p:nvPr/>
        </p:nvGrpSpPr>
        <p:grpSpPr>
          <a:xfrm>
            <a:off x="6806428" y="547435"/>
            <a:ext cx="1933542" cy="1240878"/>
            <a:chOff x="479286" y="3357846"/>
            <a:chExt cx="1933542" cy="1240878"/>
          </a:xfrm>
        </p:grpSpPr>
        <p:pic>
          <p:nvPicPr>
            <p:cNvPr id="10" name="Picture 4" descr="C:\Users\Win10Pro\Downloads\icons8-send-email-96.png">
              <a:extLst>
                <a:ext uri="{FF2B5EF4-FFF2-40B4-BE49-F238E27FC236}">
                  <a16:creationId xmlns:a16="http://schemas.microsoft.com/office/drawing/2014/main" id="{39AA79D6-B1A6-4FF2-BEBA-1AB0F89E09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4039E3-8224-45BB-B6E7-C878594BB67A}"/>
                </a:ext>
              </a:extLst>
            </p:cNvPr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12" name="Right Arrow 41">
            <a:extLst>
              <a:ext uri="{FF2B5EF4-FFF2-40B4-BE49-F238E27FC236}">
                <a16:creationId xmlns:a16="http://schemas.microsoft.com/office/drawing/2014/main" id="{9B39986E-4BBC-4623-A40F-64E25912DB65}"/>
              </a:ext>
            </a:extLst>
          </p:cNvPr>
          <p:cNvSpPr/>
          <p:nvPr/>
        </p:nvSpPr>
        <p:spPr>
          <a:xfrm rot="10800000">
            <a:off x="6374554" y="69765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452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E36D5-F9F4-4D40-A8CE-B19D36264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Other Functions of the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8FF2D-A70A-45F2-B447-F6ACAD610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User Management</a:t>
            </a:r>
          </a:p>
          <a:p>
            <a:r>
              <a:rPr lang="en-PH" dirty="0"/>
              <a:t>Activity Log</a:t>
            </a:r>
          </a:p>
          <a:p>
            <a:r>
              <a:rPr lang="en-PH" dirty="0"/>
              <a:t>PO Archive</a:t>
            </a:r>
          </a:p>
          <a:p>
            <a:r>
              <a:rPr lang="en-PH" dirty="0"/>
              <a:t>List of Materials</a:t>
            </a:r>
          </a:p>
          <a:p>
            <a:r>
              <a:rPr lang="en-PH" dirty="0"/>
              <a:t>List of Signatories</a:t>
            </a:r>
          </a:p>
          <a:p>
            <a:r>
              <a:rPr lang="en-PH" dirty="0"/>
              <a:t>List of Department</a:t>
            </a:r>
          </a:p>
          <a:p>
            <a:r>
              <a:rPr lang="en-PH" dirty="0"/>
              <a:t>List of Cost Center</a:t>
            </a:r>
          </a:p>
          <a:p>
            <a:r>
              <a:rPr lang="en-PH" dirty="0"/>
              <a:t>Different kind of Reports</a:t>
            </a:r>
          </a:p>
          <a:p>
            <a:r>
              <a:rPr lang="en-PH" dirty="0"/>
              <a:t>Export to Excel</a:t>
            </a:r>
          </a:p>
        </p:txBody>
      </p:sp>
    </p:spTree>
    <p:extLst>
      <p:ext uri="{BB962C8B-B14F-4D97-AF65-F5344CB8AC3E}">
        <p14:creationId xmlns:p14="http://schemas.microsoft.com/office/powerpoint/2010/main" val="420023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6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25" grpId="0" animBg="1"/>
      <p:bldP spid="28" grpId="0" animBg="1"/>
      <p:bldP spid="34" grpId="0" animBg="1"/>
      <p:bldP spid="36" grpId="0" animBg="1"/>
      <p:bldP spid="40" grpId="0" animBg="1"/>
      <p:bldP spid="4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– Log in</a:t>
            </a:r>
            <a:endParaRPr lang="en-US" dirty="0"/>
          </a:p>
        </p:txBody>
      </p:sp>
      <p:pic>
        <p:nvPicPr>
          <p:cNvPr id="2053" name="Picture 5" descr="C:\Users\Win10Pro\Downloads\screen-captur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680" y="1228200"/>
            <a:ext cx="4953000" cy="33247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351336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Win10Pro\Downloads\screen-capture-_1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200150"/>
            <a:ext cx="5853506" cy="3352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Interface – Main form</a:t>
            </a:r>
            <a:endParaRPr lang="en-US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562375A1-56CC-4C1D-8A0A-15E2172DC93D}"/>
              </a:ext>
            </a:extLst>
          </p:cNvPr>
          <p:cNvSpPr/>
          <p:nvPr/>
        </p:nvSpPr>
        <p:spPr>
          <a:xfrm>
            <a:off x="1219200" y="2190750"/>
            <a:ext cx="342900" cy="2133600"/>
          </a:xfrm>
          <a:prstGeom prst="leftBrace">
            <a:avLst>
              <a:gd name="adj1" fmla="val 5629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69E908-BF72-41FD-9DD8-2FEA1F74BFB8}"/>
              </a:ext>
            </a:extLst>
          </p:cNvPr>
          <p:cNvSpPr txBox="1"/>
          <p:nvPr/>
        </p:nvSpPr>
        <p:spPr>
          <a:xfrm>
            <a:off x="522315" y="3080578"/>
            <a:ext cx="73129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Menu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1C7682-40DE-490B-88D9-C6103E1C24D9}"/>
              </a:ext>
            </a:extLst>
          </p:cNvPr>
          <p:cNvSpPr txBox="1"/>
          <p:nvPr/>
        </p:nvSpPr>
        <p:spPr>
          <a:xfrm>
            <a:off x="7670435" y="1514735"/>
            <a:ext cx="151996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System name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EBE272-FDA5-4176-A61C-2AB2B88682A8}"/>
              </a:ext>
            </a:extLst>
          </p:cNvPr>
          <p:cNvCxnSpPr/>
          <p:nvPr/>
        </p:nvCxnSpPr>
        <p:spPr>
          <a:xfrm>
            <a:off x="5943600" y="1691706"/>
            <a:ext cx="1752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7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Interface- Status</a:t>
            </a:r>
          </a:p>
        </p:txBody>
      </p:sp>
      <p:pic>
        <p:nvPicPr>
          <p:cNvPr id="4099" name="Picture 3" descr="C:\Users\Win10Pro\Downloads\screen-capture-_3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61" y="1428750"/>
            <a:ext cx="5840878" cy="33455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02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6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Win10Pro\Downloads\screen-capture-_4_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362" y="1533772"/>
            <a:ext cx="5851276" cy="33515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– Request Material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644139-E165-4DF3-981F-38276316E866}"/>
              </a:ext>
            </a:extLst>
          </p:cNvPr>
          <p:cNvGrpSpPr/>
          <p:nvPr/>
        </p:nvGrpSpPr>
        <p:grpSpPr>
          <a:xfrm>
            <a:off x="6172200" y="284876"/>
            <a:ext cx="1192955" cy="1143874"/>
            <a:chOff x="775122" y="1021957"/>
            <a:chExt cx="1192955" cy="11438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CFB3D8-CE3B-4BA2-B205-30979D9E3AC1}"/>
                </a:ext>
              </a:extLst>
            </p:cNvPr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6" name="Picture 3" descr="C:\Users\Win10Pro\Downloads\icons8-user-96.png">
              <a:extLst>
                <a:ext uri="{FF2B5EF4-FFF2-40B4-BE49-F238E27FC236}">
                  <a16:creationId xmlns:a16="http://schemas.microsoft.com/office/drawing/2014/main" id="{F7F7D7F4-B679-4CCC-B02D-32E6A31E8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843073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 Visualization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2024238" y="1346610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164918" y="1381649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75122" y="1021957"/>
            <a:ext cx="1192955" cy="1143874"/>
            <a:chOff x="775122" y="1021957"/>
            <a:chExt cx="1192955" cy="1143874"/>
          </a:xfrm>
        </p:grpSpPr>
        <p:sp>
          <p:nvSpPr>
            <p:cNvPr id="7" name="TextBox 6"/>
            <p:cNvSpPr txBox="1"/>
            <p:nvPr/>
          </p:nvSpPr>
          <p:spPr>
            <a:xfrm>
              <a:off x="775122" y="1811888"/>
              <a:ext cx="119295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Requestor</a:t>
              </a:r>
              <a:endParaRPr lang="en-US" dirty="0"/>
            </a:p>
          </p:txBody>
        </p:sp>
        <p:pic>
          <p:nvPicPr>
            <p:cNvPr id="1027" name="Picture 3" descr="C:\Users\Win10Pro\Downloads\icons8-user-9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399" y="102195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5" name="Right Arrow 24"/>
          <p:cNvSpPr/>
          <p:nvPr/>
        </p:nvSpPr>
        <p:spPr>
          <a:xfrm>
            <a:off x="6462244" y="138109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5400000">
            <a:off x="7636351" y="2327172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2452124" y="970497"/>
            <a:ext cx="1725151" cy="1456944"/>
            <a:chOff x="2452124" y="970497"/>
            <a:chExt cx="1725151" cy="1456944"/>
          </a:xfrm>
        </p:grpSpPr>
        <p:sp>
          <p:nvSpPr>
            <p:cNvPr id="18" name="TextBox 17"/>
            <p:cNvSpPr txBox="1"/>
            <p:nvPr/>
          </p:nvSpPr>
          <p:spPr>
            <a:xfrm>
              <a:off x="2452124" y="1811888"/>
              <a:ext cx="172515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Review</a:t>
              </a:r>
              <a:endParaRPr lang="en-US" dirty="0"/>
            </a:p>
          </p:txBody>
        </p:sp>
        <p:pic>
          <p:nvPicPr>
            <p:cNvPr id="10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97049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0452" y="1381649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/>
          <p:cNvGrpSpPr/>
          <p:nvPr/>
        </p:nvGrpSpPr>
        <p:grpSpPr>
          <a:xfrm>
            <a:off x="7339386" y="1111760"/>
            <a:ext cx="1217000" cy="1093123"/>
            <a:chOff x="7339386" y="1111760"/>
            <a:chExt cx="1217000" cy="1093123"/>
          </a:xfrm>
        </p:grpSpPr>
        <p:sp>
          <p:nvSpPr>
            <p:cNvPr id="26" name="TextBox 25"/>
            <p:cNvSpPr txBox="1"/>
            <p:nvPr/>
          </p:nvSpPr>
          <p:spPr>
            <a:xfrm>
              <a:off x="7339386" y="1850940"/>
              <a:ext cx="121700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Create PO</a:t>
              </a:r>
            </a:p>
          </p:txBody>
        </p:sp>
        <p:pic>
          <p:nvPicPr>
            <p:cNvPr id="1030" name="Picture 6" descr="C:\Users\Win10Pro\Downloads\icons8-purchase-order-96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0490" y="1111760"/>
              <a:ext cx="734793" cy="734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6798795" y="3013777"/>
            <a:ext cx="2298193" cy="1529953"/>
            <a:chOff x="6798795" y="3013777"/>
            <a:chExt cx="2298193" cy="1529953"/>
          </a:xfrm>
        </p:grpSpPr>
        <p:sp>
          <p:nvSpPr>
            <p:cNvPr id="24" name="TextBox 23"/>
            <p:cNvSpPr txBox="1"/>
            <p:nvPr/>
          </p:nvSpPr>
          <p:spPr>
            <a:xfrm>
              <a:off x="6798795" y="3928177"/>
              <a:ext cx="229819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Top management</a:t>
              </a:r>
            </a:p>
            <a:p>
              <a:pPr algn="ctr"/>
              <a:r>
                <a:rPr lang="en-GB" dirty="0"/>
                <a:t>Review and Approval</a:t>
              </a:r>
              <a:endParaRPr lang="en-US" dirty="0"/>
            </a:p>
          </p:txBody>
        </p:sp>
        <p:pic>
          <p:nvPicPr>
            <p:cNvPr id="1031" name="Picture 7" descr="C:\Users\Win10Pro\Downloads\icons8-businessman-96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0685" y="301377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/>
          <p:cNvGrpSpPr/>
          <p:nvPr/>
        </p:nvGrpSpPr>
        <p:grpSpPr>
          <a:xfrm>
            <a:off x="4848104" y="3211796"/>
            <a:ext cx="1604927" cy="1377371"/>
            <a:chOff x="4848104" y="3211796"/>
            <a:chExt cx="1604927" cy="1377371"/>
          </a:xfrm>
        </p:grpSpPr>
        <p:sp>
          <p:nvSpPr>
            <p:cNvPr id="30" name="TextBox 29"/>
            <p:cNvSpPr txBox="1"/>
            <p:nvPr/>
          </p:nvSpPr>
          <p:spPr>
            <a:xfrm>
              <a:off x="4848104" y="3973614"/>
              <a:ext cx="1604927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Forward PO to</a:t>
              </a:r>
            </a:p>
            <a:p>
              <a:pPr algn="ctr"/>
              <a:r>
                <a:rPr lang="en-GB" dirty="0"/>
                <a:t>Supplier</a:t>
              </a:r>
              <a:endParaRPr lang="en-US" dirty="0"/>
            </a:p>
          </p:txBody>
        </p:sp>
        <p:pic>
          <p:nvPicPr>
            <p:cNvPr id="1032" name="Picture 8" descr="C:\Users\Win10Pro\Downloads\icons8-purchase-order-96 (1)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958" y="3211796"/>
              <a:ext cx="738909" cy="738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Arrow 33"/>
          <p:cNvSpPr/>
          <p:nvPr/>
        </p:nvSpPr>
        <p:spPr>
          <a:xfrm rot="10800000">
            <a:off x="6453031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0800000">
            <a:off x="4241968" y="337810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2721978" y="3167346"/>
            <a:ext cx="1566454" cy="1160211"/>
            <a:chOff x="2721978" y="3167346"/>
            <a:chExt cx="1566454" cy="1160211"/>
          </a:xfrm>
        </p:grpSpPr>
        <p:pic>
          <p:nvPicPr>
            <p:cNvPr id="1033" name="Picture 9" descr="C:\Users\Win10Pro\Downloads\icons8-products-pile-96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0" y="316734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/>
            <p:cNvSpPr txBox="1"/>
            <p:nvPr/>
          </p:nvSpPr>
          <p:spPr>
            <a:xfrm>
              <a:off x="2721978" y="3973614"/>
              <a:ext cx="156645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WH Receiving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00024" y="897820"/>
            <a:ext cx="1725152" cy="1529953"/>
            <a:chOff x="4700024" y="897820"/>
            <a:chExt cx="1725152" cy="1529953"/>
          </a:xfrm>
        </p:grpSpPr>
        <p:pic>
          <p:nvPicPr>
            <p:cNvPr id="29" name="Picture 5" descr="C:\Users\Win10Pro\Downloads\icons8-administrator-male-9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89782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0" y="131754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700024" y="1812220"/>
              <a:ext cx="172515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Mail Notification</a:t>
              </a:r>
            </a:p>
            <a:p>
              <a:pPr algn="ctr"/>
              <a:r>
                <a:rPr lang="en-GB" dirty="0"/>
                <a:t>For Approval</a:t>
              </a:r>
              <a:endParaRPr lang="en-US" dirty="0"/>
            </a:p>
          </p:txBody>
        </p:sp>
      </p:grpSp>
      <p:sp>
        <p:nvSpPr>
          <p:cNvPr id="40" name="Right Arrow 39"/>
          <p:cNvSpPr/>
          <p:nvPr/>
        </p:nvSpPr>
        <p:spPr>
          <a:xfrm rot="10800000">
            <a:off x="1955847" y="3378104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79286" y="3357846"/>
            <a:ext cx="1933542" cy="1240878"/>
            <a:chOff x="479286" y="3357846"/>
            <a:chExt cx="1933542" cy="1240878"/>
          </a:xfrm>
        </p:grpSpPr>
        <p:pic>
          <p:nvPicPr>
            <p:cNvPr id="39" name="Picture 4" descr="C:\Users\Win10Pro\Downloads\icons8-send-email-96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092410" y="3357846"/>
              <a:ext cx="558377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/>
            <p:cNvSpPr txBox="1"/>
            <p:nvPr/>
          </p:nvSpPr>
          <p:spPr>
            <a:xfrm>
              <a:off x="479286" y="3983171"/>
              <a:ext cx="1933542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Notify Requestor /</a:t>
              </a:r>
            </a:p>
            <a:p>
              <a:pPr algn="ctr"/>
              <a:r>
                <a:rPr lang="en-GB" dirty="0"/>
                <a:t>End User</a:t>
              </a:r>
            </a:p>
          </p:txBody>
        </p:sp>
      </p:grpSp>
      <p:sp>
        <p:nvSpPr>
          <p:cNvPr id="42" name="Right Arrow 41"/>
          <p:cNvSpPr/>
          <p:nvPr/>
        </p:nvSpPr>
        <p:spPr>
          <a:xfrm rot="16200000">
            <a:off x="1060064" y="2519873"/>
            <a:ext cx="623069" cy="406294"/>
          </a:xfrm>
          <a:prstGeom prst="rightArrow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041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eme1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447</TotalTime>
  <Words>351</Words>
  <Application>Microsoft Office PowerPoint</Application>
  <PresentationFormat>On-screen Show (16:9)</PresentationFormat>
  <Paragraphs>143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Roboto Slab</vt:lpstr>
      <vt:lpstr>Source Sans Pro</vt:lpstr>
      <vt:lpstr>Theme1</vt:lpstr>
      <vt:lpstr>Material Management System</vt:lpstr>
      <vt:lpstr>What is Material Management System?</vt:lpstr>
      <vt:lpstr>Process Visualization</vt:lpstr>
      <vt:lpstr>User Interface – Log in</vt:lpstr>
      <vt:lpstr>User Interface – Main form</vt:lpstr>
      <vt:lpstr>User Interface- Status</vt:lpstr>
      <vt:lpstr>Process Visualization</vt:lpstr>
      <vt:lpstr>User Interface – Request Material</vt:lpstr>
      <vt:lpstr>Process Visualization</vt:lpstr>
      <vt:lpstr>Mailer  Material Request Review / Approve</vt:lpstr>
      <vt:lpstr>User Interface – Material Request Approval</vt:lpstr>
      <vt:lpstr>Process Visualization</vt:lpstr>
      <vt:lpstr>User Interface – Create Purchase Order</vt:lpstr>
      <vt:lpstr>Process Visualization</vt:lpstr>
      <vt:lpstr>User Interface – PO Approval</vt:lpstr>
      <vt:lpstr>Mailer – Mail to supplier</vt:lpstr>
      <vt:lpstr>Process Visualization</vt:lpstr>
      <vt:lpstr>User Interface - Warehouse Receiving</vt:lpstr>
      <vt:lpstr>Process Visualization</vt:lpstr>
      <vt:lpstr>PowerPoint Presentation</vt:lpstr>
      <vt:lpstr>Other Functions of the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Material Management System</dc:title>
  <dc:creator>Win10Pro</dc:creator>
  <cp:lastModifiedBy>Michael Jay S. Dedumo</cp:lastModifiedBy>
  <cp:revision>25</cp:revision>
  <dcterms:created xsi:type="dcterms:W3CDTF">2022-04-04T16:53:07Z</dcterms:created>
  <dcterms:modified xsi:type="dcterms:W3CDTF">2022-04-06T03:22:27Z</dcterms:modified>
</cp:coreProperties>
</file>